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10" r:id="rId2"/>
    <p:sldId id="305" r:id="rId3"/>
    <p:sldId id="333" r:id="rId4"/>
    <p:sldId id="332" r:id="rId5"/>
    <p:sldId id="334" r:id="rId6"/>
    <p:sldId id="325" r:id="rId7"/>
    <p:sldId id="345" r:id="rId8"/>
    <p:sldId id="335" r:id="rId9"/>
    <p:sldId id="336" r:id="rId10"/>
    <p:sldId id="337" r:id="rId11"/>
    <p:sldId id="312" r:id="rId12"/>
    <p:sldId id="326" r:id="rId13"/>
    <p:sldId id="313" r:id="rId14"/>
    <p:sldId id="316" r:id="rId15"/>
    <p:sldId id="315" r:id="rId16"/>
    <p:sldId id="314" r:id="rId17"/>
    <p:sldId id="324" r:id="rId18"/>
    <p:sldId id="321" r:id="rId19"/>
    <p:sldId id="328" r:id="rId20"/>
    <p:sldId id="330" r:id="rId21"/>
    <p:sldId id="339" r:id="rId22"/>
    <p:sldId id="340" r:id="rId23"/>
    <p:sldId id="346" r:id="rId24"/>
  </p:sldIdLst>
  <p:sldSz cx="9144000" cy="6858000" type="screen4x3"/>
  <p:notesSz cx="6858000" cy="9144000"/>
  <p:embeddedFontLst>
    <p:embeddedFont>
      <p:font typeface="Adana script" charset="0"/>
      <p:regular r:id="rId25"/>
    </p:embeddedFont>
    <p:embeddedFont>
      <p:font typeface="Monotype Corsiva" pitchFamily="66" charset="0"/>
      <p:italic r:id="rId26"/>
    </p:embeddedFon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Arial Black" pitchFamily="34" charset="0"/>
      <p:bold r:id="rId3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0000"/>
    <a:srgbClr val="630318"/>
    <a:srgbClr val="5C5053"/>
    <a:srgbClr val="E8E0E2"/>
    <a:srgbClr val="6E663E"/>
    <a:srgbClr val="D9C9C9"/>
    <a:srgbClr val="C9C0BD"/>
    <a:srgbClr val="FFAA4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5441" autoAdjust="0"/>
    <p:restoredTop sz="94660"/>
  </p:normalViewPr>
  <p:slideViewPr>
    <p:cSldViewPr>
      <p:cViewPr varScale="1">
        <p:scale>
          <a:sx n="94" d="100"/>
          <a:sy n="94" d="100"/>
        </p:scale>
        <p:origin x="-34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&#1055;&#1086;&#1083;&#1100;&#1079;&#1086;&#1074;&#1072;&#1090;&#1077;&#1083;&#1100;\Desktop\20200302_130752.mp4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kinderbox.ru/skazka-o-medvedihe" TargetMode="External"/><Relationship Id="rId2" Type="http://schemas.openxmlformats.org/officeDocument/2006/relationships/hyperlink" Target="https://top-knig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andex.ru/maps/org/memorialny_muzey_kvartira_a_s_pushkina/1100883343/?ll=30.321111,59.941145&amp;source=wizbiz_new_text_single&amp;z=13" TargetMode="External"/><Relationship Id="rId5" Type="http://schemas.openxmlformats.org/officeDocument/2006/relationships/hyperlink" Target="http://www.pushkinmuseum.ru/" TargetMode="External"/><Relationship Id="rId4" Type="http://schemas.openxmlformats.org/officeDocument/2006/relationships/hyperlink" Target="http://rgdb.ru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3714752"/>
            <a:ext cx="3145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 smtClean="0">
                <a:latin typeface="Adana script" pitchFamily="2" charset="0"/>
              </a:rPr>
              <a:t> </a:t>
            </a:r>
            <a:endParaRPr lang="ru-RU" sz="4800" b="1" dirty="0">
              <a:latin typeface="Adana script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00166" y="4143380"/>
            <a:ext cx="63241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endParaRPr lang="ru-RU" sz="4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00166" y="3643314"/>
            <a:ext cx="6465231" cy="230832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«Пока в России Пушкин длиться, метелям не задуть свечу… .»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1071546"/>
            <a:ext cx="45005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dana script" pitchFamily="2" charset="0"/>
              </a:rPr>
              <a:t>Пушкин</a:t>
            </a:r>
          </a:p>
          <a:p>
            <a:pPr algn="ctr"/>
            <a:r>
              <a:rPr lang="ru-RU" sz="3200" b="1" dirty="0" smtClean="0">
                <a:latin typeface="Adana script" pitchFamily="2" charset="0"/>
              </a:rPr>
              <a:t>Александр Сергеевич</a:t>
            </a:r>
            <a:endParaRPr lang="ru-RU" sz="3200" b="1" dirty="0">
              <a:latin typeface="Adana script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6578604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Экспресс- опрос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ru-RU" sz="24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Что послужило причиной написания Пушкиным баллады «Песнь </a:t>
            </a:r>
            <a:r>
              <a:rPr lang="ru-RU" sz="24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о </a:t>
            </a:r>
            <a:r>
              <a:rPr lang="ru-RU" sz="24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вещем Олеге»?</a:t>
            </a:r>
            <a:endParaRPr lang="ru-RU" sz="2400" dirty="0">
              <a:solidFill>
                <a:srgbClr val="0000FF"/>
              </a:solidFill>
              <a:ea typeface="Calibri"/>
              <a:cs typeface="Times New Roman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28" y="2500306"/>
            <a:ext cx="4394769" cy="1857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51720" y="4309424"/>
            <a:ext cx="6377932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ru-RU" sz="24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Где и когда родился А.С. Пушкин?</a:t>
            </a:r>
            <a:endParaRPr lang="ru-RU" sz="2400" dirty="0">
              <a:solidFill>
                <a:srgbClr val="0000FF"/>
              </a:solidFill>
              <a:ea typeface="Calibri"/>
              <a:cs typeface="Times New Roman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06" y="4929198"/>
            <a:ext cx="4143404" cy="1734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87053107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Виртуальные прогулки по музеям Пушкина в Москве и Санкт – Петербурге</a:t>
            </a:r>
            <a:br>
              <a:rPr lang="ru-RU" sz="36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solidFill>
                  <a:srgbClr val="99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Содержимое 10" descr="20190923_14533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000108"/>
            <a:ext cx="3857652" cy="585789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0" name="Содержимое 9" descr="20190923_14532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72066" y="785794"/>
            <a:ext cx="3643338" cy="607220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7" name="Выноска со стрелкой вниз 16"/>
          <p:cNvSpPr/>
          <p:nvPr/>
        </p:nvSpPr>
        <p:spPr>
          <a:xfrm>
            <a:off x="3500430" y="1643050"/>
            <a:ext cx="2484534" cy="1175507"/>
          </a:xfrm>
          <a:prstGeom prst="down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Урок – исследование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2593103590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10" descr="20191216_14500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14282" y="1643050"/>
            <a:ext cx="8643998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8" descr="http://lindarose.l.i.pic.centerblog.net/d7653316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857364"/>
            <a:ext cx="5214974" cy="607223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«И продолжает жить в потомках вечный Пушкин…»  </a:t>
            </a:r>
            <a:endParaRPr lang="ru-RU" b="1" spc="50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3643314"/>
            <a:ext cx="4038600" cy="50006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 </a:t>
            </a:r>
          </a:p>
          <a:p>
            <a:endParaRPr lang="ru-RU" dirty="0"/>
          </a:p>
        </p:txBody>
      </p:sp>
      <p:sp>
        <p:nvSpPr>
          <p:cNvPr id="6" name="Выноска со стрелкой вниз 5"/>
          <p:cNvSpPr/>
          <p:nvPr/>
        </p:nvSpPr>
        <p:spPr>
          <a:xfrm rot="20826314">
            <a:off x="110907" y="1998787"/>
            <a:ext cx="2694653" cy="1298473"/>
          </a:xfrm>
          <a:prstGeom prst="downArrow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</a:rPr>
              <a:t>Литературный </a:t>
            </a:r>
            <a:r>
              <a:rPr lang="ru-RU" sz="2800" b="1" dirty="0" err="1" smtClean="0">
                <a:solidFill>
                  <a:srgbClr val="0000FF"/>
                </a:solidFill>
              </a:rPr>
              <a:t>квест</a:t>
            </a:r>
            <a:endParaRPr lang="ru-RU" sz="2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5"/>
          <p:cNvSpPr>
            <a:spLocks noChangeArrowheads="1"/>
          </p:cNvSpPr>
          <p:nvPr/>
        </p:nvSpPr>
        <p:spPr bwMode="auto">
          <a:xfrm flipH="1">
            <a:off x="4286248" y="1643050"/>
            <a:ext cx="2071702" cy="214314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 flipH="1">
            <a:off x="2714612" y="1643050"/>
            <a:ext cx="1714512" cy="221457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/>
          </a:p>
        </p:txBody>
      </p:sp>
      <p:grpSp>
        <p:nvGrpSpPr>
          <p:cNvPr id="21" name="Group 7"/>
          <p:cNvGrpSpPr>
            <a:grpSpLocks/>
          </p:cNvGrpSpPr>
          <p:nvPr/>
        </p:nvGrpSpPr>
        <p:grpSpPr bwMode="auto">
          <a:xfrm flipH="1" flipV="1">
            <a:off x="2714612" y="1643050"/>
            <a:ext cx="3662419" cy="1724036"/>
            <a:chOff x="108" y="2145"/>
            <a:chExt cx="5472" cy="2256"/>
          </a:xfrm>
        </p:grpSpPr>
        <p:sp>
          <p:nvSpPr>
            <p:cNvPr id="22" name="AutoShape 8"/>
            <p:cNvSpPr>
              <a:spLocks noChangeArrowheads="1"/>
            </p:cNvSpPr>
            <p:nvPr/>
          </p:nvSpPr>
          <p:spPr bwMode="auto">
            <a:xfrm>
              <a:off x="108" y="2145"/>
              <a:ext cx="5472" cy="2256"/>
            </a:xfrm>
            <a:prstGeom prst="rtTriangl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Oval 9"/>
            <p:cNvSpPr>
              <a:spLocks noChangeArrowheads="1"/>
            </p:cNvSpPr>
            <p:nvPr/>
          </p:nvSpPr>
          <p:spPr bwMode="auto">
            <a:xfrm>
              <a:off x="384" y="3984"/>
              <a:ext cx="192" cy="192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13" name="Picture 3" descr="пушкин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419276">
            <a:off x="4942583" y="1708149"/>
            <a:ext cx="1159644" cy="14653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pSp>
        <p:nvGrpSpPr>
          <p:cNvPr id="14" name="Group 7"/>
          <p:cNvGrpSpPr>
            <a:grpSpLocks/>
          </p:cNvGrpSpPr>
          <p:nvPr/>
        </p:nvGrpSpPr>
        <p:grpSpPr bwMode="auto">
          <a:xfrm>
            <a:off x="2714612" y="2357430"/>
            <a:ext cx="3714776" cy="1428760"/>
            <a:chOff x="108" y="2145"/>
            <a:chExt cx="5472" cy="2256"/>
          </a:xfrm>
        </p:grpSpPr>
        <p:sp>
          <p:nvSpPr>
            <p:cNvPr id="15" name="AutoShape 8"/>
            <p:cNvSpPr>
              <a:spLocks noChangeArrowheads="1"/>
            </p:cNvSpPr>
            <p:nvPr/>
          </p:nvSpPr>
          <p:spPr bwMode="auto">
            <a:xfrm>
              <a:off x="108" y="2145"/>
              <a:ext cx="5472" cy="2256"/>
            </a:xfrm>
            <a:prstGeom prst="rtTriangl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16" name="Oval 9"/>
            <p:cNvSpPr>
              <a:spLocks noChangeArrowheads="1"/>
            </p:cNvSpPr>
            <p:nvPr/>
          </p:nvSpPr>
          <p:spPr bwMode="auto">
            <a:xfrm>
              <a:off x="384" y="3984"/>
              <a:ext cx="192" cy="192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428625" y="142852"/>
            <a:ext cx="8715375" cy="114300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8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«Здесь Пушкиным все дышит и живет»</a:t>
            </a:r>
            <a:endParaRPr lang="ru-RU" sz="38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" name="Picture 2" descr="fa80609abb1e"/>
          <p:cNvPicPr>
            <a:picLocks noGrp="1" noChangeAspect="1" noChangeArrowheads="1" noCrop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928926" y="1571612"/>
            <a:ext cx="1590346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Содержимое 19" descr="C:\Users\Пользователь\Desktop\ФОТО\ФОТО,2018-19г.Внеуроч.деятельность\7а 2019 г. Фото.Счаст случай.Кусака\IMG_0031.JPG"/>
          <p:cNvPicPr>
            <a:picLocks noGrp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20971515">
            <a:off x="211261" y="2032360"/>
            <a:ext cx="2156281" cy="2521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643042" y="185736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000364" y="3071810"/>
            <a:ext cx="2571768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Литературная викторина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0919">
            <a:off x="6594140" y="2199804"/>
            <a:ext cx="2154861" cy="2468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Содержимое 9" descr="20191216_14445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71670" y="3929066"/>
            <a:ext cx="4929222" cy="2557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541436947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1472" y="285728"/>
            <a:ext cx="8572528" cy="1382972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300" b="1" dirty="0" smtClean="0">
                <a:ln w="11430"/>
                <a:solidFill>
                  <a:srgbClr val="99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коллекции предметов, связанных с циклом </a:t>
            </a:r>
            <a:r>
              <a:rPr lang="ru-RU" sz="3300" b="1" dirty="0" err="1" smtClean="0">
                <a:ln w="11430"/>
                <a:solidFill>
                  <a:srgbClr val="99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произведенийА.С</a:t>
            </a:r>
            <a:r>
              <a:rPr lang="ru-RU" sz="3300" b="1" dirty="0" smtClean="0">
                <a:ln w="11430"/>
                <a:solidFill>
                  <a:srgbClr val="99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Пушкина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Содержимое 6" descr="20191111_14401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4857752" y="1571612"/>
            <a:ext cx="3857652" cy="2286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Содержимое 7" descr="20191111_14402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0800000">
            <a:off x="4857752" y="4214818"/>
            <a:ext cx="3829893" cy="23145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Содержимое 6" descr="20191021_1501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1643050"/>
            <a:ext cx="3781452" cy="21931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Содержимое 9" descr="gGw-4DkCg2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472" y="4214818"/>
            <a:ext cx="3714776" cy="21933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541436947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1472" y="214290"/>
            <a:ext cx="8229600" cy="114300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4000" b="1" cap="all" dirty="0">
                <a:ln w="0"/>
                <a:solidFill>
                  <a:srgbClr val="99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закипела работа…</a:t>
            </a:r>
            <a:endParaRPr lang="ru-RU" b="1" cap="all" dirty="0">
              <a:ln w="0"/>
              <a:solidFill>
                <a:srgbClr val="99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Содержимое 9" descr="20191202_1406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4214818"/>
            <a:ext cx="3786214" cy="22145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Содержимое 10" descr="20191216_1444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1643050"/>
            <a:ext cx="3786214" cy="22603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Содержимое 7" descr="20191202_1405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1714488"/>
            <a:ext cx="3810388" cy="20717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6286512" y="3786191"/>
            <a:ext cx="2143140" cy="135732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3357554" y="4572008"/>
            <a:ext cx="2214578" cy="61435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" name="Содержимое 10" descr="TX8s_FbWyY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52" y="4143380"/>
            <a:ext cx="3754436" cy="22876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5414369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4000" b="1" cap="all" dirty="0">
                <a:ln w="0"/>
                <a:solidFill>
                  <a:srgbClr val="99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закипела работа…</a:t>
            </a:r>
            <a:endParaRPr lang="ru-RU" b="1" cap="all" dirty="0">
              <a:ln w="0"/>
              <a:solidFill>
                <a:srgbClr val="99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6" name="Содержимое 7" descr="20191021_1502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607323" y="3464719"/>
            <a:ext cx="3571900" cy="2357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7358082" y="4500570"/>
            <a:ext cx="1328718" cy="162559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4214818"/>
            <a:ext cx="4000528" cy="22145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Содержимое 10" descr="vi2pT3bTRC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1571612"/>
            <a:ext cx="4038600" cy="2500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Содержимое 6" descr="20191118_140821.jp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 rot="5400000">
            <a:off x="-250065" y="2250273"/>
            <a:ext cx="3786214" cy="2428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541436947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10" descr="20191223_140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643050"/>
            <a:ext cx="7715304" cy="4643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914400" y="214313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защите проекта 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Содержимое 9" descr="20191223_140051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642910" y="1714488"/>
            <a:ext cx="7715304" cy="4643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593103590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928662" y="285728"/>
            <a:ext cx="7643866" cy="1000148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Вернисаж поделок </a:t>
            </a:r>
            <a:r>
              <a:rPr lang="ru-RU" sz="31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31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итературного багажа </a:t>
            </a:r>
            <a:r>
              <a:rPr lang="ru-RU" sz="31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«Капитанская дочка» </a:t>
            </a:r>
            <a:endParaRPr lang="ru-RU" b="1" dirty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quarter" idx="4294967295"/>
          </p:nvPr>
        </p:nvSpPr>
        <p:spPr>
          <a:xfrm>
            <a:off x="5102225" y="2174875"/>
            <a:ext cx="4041775" cy="3951288"/>
          </a:xfrm>
        </p:spPr>
        <p:txBody>
          <a:bodyPr/>
          <a:lstStyle/>
          <a:p>
            <a:r>
              <a:rPr lang="ru-RU" dirty="0" smtClean="0"/>
              <a:t>Ф ото багажа</a:t>
            </a:r>
            <a:endParaRPr lang="ru-RU" dirty="0"/>
          </a:p>
        </p:txBody>
      </p:sp>
      <p:pic>
        <p:nvPicPr>
          <p:cNvPr id="7" name="Picture 2" descr="C:\Users\1070931\Desktop\ПРОЕКТ\ФОТО\IMG-20200301-WA0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00174"/>
            <a:ext cx="9144001" cy="535782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Пользователь\Desktop\20200302_1024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43050"/>
            <a:ext cx="1664044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593103590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-1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596" y="1571612"/>
            <a:ext cx="4214842" cy="507209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1571612"/>
            <a:ext cx="4000528" cy="500066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85852" y="142852"/>
            <a:ext cx="707236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Вернисаж поделок литературного багажа </a:t>
            </a:r>
            <a:r>
              <a:rPr lang="ru-RU" sz="28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0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«Капитанская дочка» </a:t>
            </a:r>
            <a:endParaRPr lang="ru-RU" sz="4000" dirty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Актуальность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idx="1"/>
          </p:nvPr>
        </p:nvSpPr>
        <p:spPr>
          <a:xfrm>
            <a:off x="1285852" y="1214422"/>
            <a:ext cx="7170020" cy="4752528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dirty="0" smtClean="0">
                <a:latin typeface="Times New Roman"/>
                <a:ea typeface="Calibri"/>
              </a:rPr>
              <a:t>  </a:t>
            </a:r>
            <a:r>
              <a:rPr lang="ru-RU" dirty="0" smtClean="0">
                <a:latin typeface="Times New Roman"/>
                <a:ea typeface="Calibri"/>
              </a:rPr>
              <a:t>изучение </a:t>
            </a:r>
            <a:r>
              <a:rPr lang="ru-RU" dirty="0">
                <a:latin typeface="Times New Roman"/>
                <a:ea typeface="Calibri"/>
              </a:rPr>
              <a:t>классической литературы приобретает всё большее значение в настоящее время, так как чтение способствует умению мыслить, систематизировать полученные знания, делать выводы самостоятельно, развивать читательскую </a:t>
            </a:r>
            <a:r>
              <a:rPr lang="ru-RU" dirty="0" smtClean="0">
                <a:latin typeface="Times New Roman"/>
                <a:ea typeface="Calibri"/>
              </a:rPr>
              <a:t>грамотность.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2056964"/>
      </p:ext>
    </p:extLst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572592" cy="114300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Вернисаж поделок </a:t>
            </a:r>
            <a:r>
              <a:rPr lang="ru-RU" sz="31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31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итературного багажа </a:t>
            </a:r>
            <a:r>
              <a:rPr lang="ru-RU" sz="31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1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1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</a:t>
            </a:r>
            <a:r>
              <a:rPr lang="ru-RU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«Дубровский» </a:t>
            </a:r>
            <a:r>
              <a:rPr lang="ru-RU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 descr="C:\Users\Пользователь\Desktop\20200302_1020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 rot="5400000">
            <a:off x="607191" y="2464587"/>
            <a:ext cx="4857784" cy="3214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Текст 4"/>
          <p:cNvSpPr>
            <a:spLocks noGrp="1"/>
          </p:cNvSpPr>
          <p:nvPr>
            <p:ph sz="half" idx="2"/>
          </p:nvPr>
        </p:nvSpPr>
        <p:spPr>
          <a:xfrm>
            <a:off x="4572000" y="1714489"/>
            <a:ext cx="1500198" cy="1500198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30" name="Picture 6" descr="C:\Users\Пользователь\Desktop\20200302_102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753927" y="2389817"/>
            <a:ext cx="4851120" cy="3214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Пользователь\Desktop\20200302_1022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1500174"/>
            <a:ext cx="7715304" cy="5357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1438" y="0"/>
            <a:ext cx="9072562" cy="1285875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32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Вернисаж поделок </a:t>
            </a:r>
            <a:r>
              <a:rPr lang="ru-RU" sz="32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32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итературного багажа </a:t>
            </a:r>
            <a:r>
              <a:rPr lang="ru-RU" dirty="0" smtClean="0">
                <a:solidFill>
                  <a:srgbClr val="0000FF"/>
                </a:solidFill>
              </a:rPr>
              <a:t> </a:t>
            </a:r>
            <a:r>
              <a:rPr lang="ru-RU" dirty="0" smtClean="0">
                <a:solidFill>
                  <a:srgbClr val="0000FF"/>
                </a:solidFill>
              </a:rPr>
              <a:t/>
            </a:r>
            <a:br>
              <a:rPr lang="ru-RU" dirty="0" smtClean="0">
                <a:solidFill>
                  <a:srgbClr val="0000FF"/>
                </a:solidFill>
              </a:rPr>
            </a:br>
            <a:r>
              <a:rPr lang="ru-RU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«Песнь о вещем Олеге»  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00892" y="3786190"/>
            <a:ext cx="1928826" cy="2928934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Пользователь\Desktop\20200302_1022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H="1">
            <a:off x="6500826" y="1428736"/>
            <a:ext cx="2643174" cy="2357454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149151253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" name="20200302_130752.mp4">
            <a:hlinkClick r:id="" action="ppaction://media"/>
          </p:cNvPr>
          <p:cNvPicPr>
            <a:picLocks noGrp="1" noRot="1" noChangeAspect="1"/>
          </p:cNvPicPr>
          <p:nvPr>
            <p:ph idx="4294967295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2844" y="0"/>
            <a:ext cx="7858180" cy="4572008"/>
          </a:xfrm>
          <a:prstGeom prst="cloudCallou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1643042" y="3786190"/>
            <a:ext cx="6286544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/>
            <a:r>
              <a:rPr lang="ru-RU" sz="7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ВНИМАНИЕ!!»!</a:t>
            </a:r>
            <a:endParaRPr lang="ru-RU" sz="7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71604" y="285728"/>
            <a:ext cx="5929313" cy="85725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Библиография  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4294967295"/>
          </p:nvPr>
        </p:nvSpPr>
        <p:spPr>
          <a:xfrm>
            <a:off x="5102225" y="1535113"/>
            <a:ext cx="4041775" cy="639762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4294967295"/>
          </p:nvPr>
        </p:nvSpPr>
        <p:spPr>
          <a:xfrm>
            <a:off x="1214414" y="1714488"/>
            <a:ext cx="7358114" cy="4929222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endParaRPr lang="ru-RU" sz="3600" dirty="0" smtClean="0"/>
          </a:p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1. 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Басина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М. В садах лицея; На берегах Невы: Докум.повести:/О А.С.Пушкине: Для среднего    старшего 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шк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. возраста//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Л.:Дет.лит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., 1988. - 357с.:ил.;</a:t>
            </a:r>
          </a:p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2.  В.М. Потомки А.С.Пушкина. 2-е изд., доп. - Ленинград : Лениздат,1978</a:t>
            </a:r>
          </a:p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3.  Сочинения Пушкина, изд. Анненкова, т. I, 1855, стр. 153—155</a:t>
            </a:r>
          </a:p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4.   портретов и материалы для уроков литературы 7-8 класс</a:t>
            </a:r>
          </a:p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5. Коровина В.Я. Литература.7класс: учебник для общеобразовательных  организаций с приложением на электронном носителе. В 2ч.- М.: « Просвещение», 2019г.</a:t>
            </a:r>
          </a:p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6.  Коровина В.Я.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Литература.8 класс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: учебник для общеобразовательных  организаций приложением на электронном носителе. В 2ч.- М.: « Просвещение», 2019г.</a:t>
            </a:r>
          </a:p>
          <a:p>
            <a:r>
              <a:rPr lang="ru-RU" sz="3000" i="1" dirty="0" smtClean="0">
                <a:latin typeface="Times New Roman" pitchFamily="18" charset="0"/>
                <a:cs typeface="Times New Roman" pitchFamily="18" charset="0"/>
              </a:rPr>
              <a:t>Интернет-ресурсы</a:t>
            </a:r>
            <a:endParaRPr lang="ru-RU" sz="30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А.С.Пушкин- Топ книги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30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</a:t>
            </a:r>
            <a:r>
              <a:rPr lang="ru-RU" sz="30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://</a:t>
            </a:r>
            <a:r>
              <a:rPr lang="en-US" sz="30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top</a:t>
            </a:r>
            <a:r>
              <a:rPr lang="ru-RU" sz="30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-</a:t>
            </a:r>
            <a:r>
              <a:rPr lang="en-US" sz="3000" u="sng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knig</a:t>
            </a:r>
            <a:r>
              <a:rPr lang="ru-RU" sz="30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.</a:t>
            </a:r>
            <a:r>
              <a:rPr lang="en-US" sz="3000" u="sng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ru</a:t>
            </a:r>
            <a:r>
              <a:rPr lang="ru-RU" sz="30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endParaRPr lang="ru-RU" sz="30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Сайт «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Kinderbox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30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http://kinderbox.ru/skazka-o-medvedihe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"Сказка о медведихе" А.С. Пушкин, с иллюстрациями.</a:t>
            </a:r>
          </a:p>
          <a:p>
            <a:pPr lvl="0"/>
            <a:r>
              <a:rPr lang="ru-RU" sz="3000" u="sng" dirty="0" smtClean="0">
                <a:latin typeface="Times New Roman" pitchFamily="18" charset="0"/>
                <a:cs typeface="Times New Roman" pitchFamily="18" charset="0"/>
                <a:hlinkClick r:id="rId4"/>
              </a:rPr>
              <a:t>Российская государственная  детская библиотека</a:t>
            </a:r>
            <a:endParaRPr lang="ru-RU" sz="30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Всероссийский музей А.С. Пушкина </a:t>
            </a:r>
            <a:r>
              <a:rPr lang="ru-RU" sz="3000" u="sng" dirty="0" smtClean="0">
                <a:latin typeface="Times New Roman" pitchFamily="18" charset="0"/>
                <a:cs typeface="Times New Roman" pitchFamily="18" charset="0"/>
                <a:hlinkClick r:id="rId5"/>
              </a:rPr>
              <a:t>http://www.pushkinmuseum.ru/</a:t>
            </a:r>
            <a:endParaRPr lang="ru-RU" sz="30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Мемориальный музей – квартира Пушкина на Арбате  </a:t>
            </a:r>
            <a:r>
              <a:rPr lang="ru-RU" sz="3000" u="sng" dirty="0" smtClean="0">
                <a:latin typeface="Times New Roman" pitchFamily="18" charset="0"/>
                <a:cs typeface="Times New Roman" pitchFamily="18" charset="0"/>
                <a:hlinkClick r:id="rId5"/>
              </a:rPr>
              <a:t>http://www.pushkinmuseum.ru/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(Мойка, 12) в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санкт-Петербурге</a:t>
            </a:r>
            <a:endParaRPr lang="ru-RU" sz="30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Мемориальный Музей-квартира А.С. Пушкина </a:t>
            </a:r>
            <a:r>
              <a:rPr lang="ru-RU" sz="3000" u="sng" dirty="0" smtClean="0">
                <a:latin typeface="Times New Roman" pitchFamily="18" charset="0"/>
                <a:cs typeface="Times New Roman" pitchFamily="18" charset="0"/>
                <a:hlinkClick r:id="rId6"/>
              </a:rPr>
              <a:t>https://yandex.ru/maps/org/memorialny_muzey_kvartira_a_s_pushkina/1100883343/?ll=30.321111%2C59.941145&amp;source=wizbiz_new_text_single&amp;z=13</a:t>
            </a:r>
            <a:endParaRPr lang="ru-RU" sz="3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3400" dirty="0" smtClean="0"/>
          </a:p>
          <a:p>
            <a:pPr>
              <a:buNone/>
            </a:pPr>
            <a:r>
              <a:rPr lang="ru-RU" sz="3400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Цель проекта 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14414" y="1285860"/>
            <a:ext cx="7715304" cy="4786346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indent="18034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dirty="0" smtClean="0">
                <a:latin typeface="Times New Roman"/>
                <a:ea typeface="Times New Roman"/>
                <a:cs typeface="Times New Roman"/>
              </a:rPr>
              <a:t>з</a:t>
            </a:r>
            <a:r>
              <a:rPr lang="ru-RU" sz="2800" dirty="0" smtClean="0">
                <a:latin typeface="Times New Roman"/>
                <a:ea typeface="Times New Roman"/>
                <a:cs typeface="Times New Roman"/>
              </a:rPr>
              <a:t>акрепление 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и углубление у обучающихся с нарушением слуха знаний по творчеству А.С. Пушкина, 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создание собственной предметной коллекции по его произведениям, повышение мотивации у обучающихся к чтению и изучению русской 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литературы.</a:t>
            </a:r>
            <a:endParaRPr lang="ru-RU" sz="2800" dirty="0">
              <a:ea typeface="Calibri"/>
              <a:cs typeface="Times New Roman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Calibri"/>
                <a:cs typeface="Times New Roman"/>
              </a:rPr>
              <a:t/>
            </a:r>
            <a:b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Calibri"/>
                <a:cs typeface="Times New Roman"/>
              </a:rPr>
            </a:b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Задачи проекта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:</a:t>
            </a:r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Calibri"/>
                <a:cs typeface="Times New Roman"/>
              </a:rPr>
              <a:t/>
            </a:r>
            <a:b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Calibri"/>
                <a:cs typeface="Times New Roman"/>
              </a:rPr>
            </a:b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857232"/>
            <a:ext cx="8358246" cy="6000768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4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</a:t>
            </a: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расширить знания, кругозор по творчеству А.С. Пушкина;</a:t>
            </a:r>
            <a:endParaRPr lang="ru-RU" sz="2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None/>
            </a:pPr>
            <a:r>
              <a:rPr lang="ru-RU" sz="24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</a:t>
            </a: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формировать понимание важности изучения творческого наследия великого классика русской литературы;</a:t>
            </a:r>
            <a:endParaRPr lang="ru-RU" sz="2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</a:t>
            </a: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развивать творческие способности обучающихся с </a:t>
            </a:r>
            <a:r>
              <a:rPr lang="ru-RU" sz="24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нарушением </a:t>
            </a: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слуха при создании предметной коллекции, связанной с произведениями А.С. Пушкина;</a:t>
            </a:r>
            <a:endParaRPr lang="ru-RU" sz="2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воспитывать нравственные и эстетические взгляды;</a:t>
            </a:r>
            <a:endParaRPr lang="ru-RU" sz="2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мотивировать обучающихся к чтению художественной </a:t>
            </a:r>
            <a:r>
              <a:rPr lang="ru-RU" sz="24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литературы.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проекта</a:t>
            </a:r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034" y="1571612"/>
            <a:ext cx="8143932" cy="4786346"/>
          </a:xfrm>
          <a:prstGeom prst="flowChartMultidocument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indent="0" algn="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- подготовительный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этап </a:t>
            </a:r>
            <a:r>
              <a:rPr lang="ru-RU" b="1" i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«Исследовательский</a:t>
            </a:r>
            <a:r>
              <a:rPr lang="ru-RU" b="1" i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»;</a:t>
            </a:r>
            <a:endParaRPr lang="ru-RU" b="1" i="1" dirty="0">
              <a:solidFill>
                <a:srgbClr val="0000FF"/>
              </a:solidFill>
              <a:ea typeface="Calibri"/>
              <a:cs typeface="Times New Roman"/>
            </a:endParaRPr>
          </a:p>
          <a:p>
            <a:pPr indent="0" algn="ctr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основной этап</a:t>
            </a:r>
          </a:p>
          <a:p>
            <a:pPr indent="0" algn="ctr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 </a:t>
            </a:r>
            <a:r>
              <a:rPr lang="ru-RU" b="1" i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«Реализация проекта»;</a:t>
            </a:r>
            <a:endParaRPr lang="ru-RU" b="1" i="1" dirty="0">
              <a:solidFill>
                <a:srgbClr val="0000FF"/>
              </a:solidFill>
              <a:ea typeface="Calibri"/>
              <a:cs typeface="Times New Roman"/>
            </a:endParaRPr>
          </a:p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- итоговый этап </a:t>
            </a:r>
            <a:r>
              <a:rPr lang="ru-RU" b="1" i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«Заключительный</a:t>
            </a:r>
            <a:r>
              <a:rPr lang="ru-RU" b="1" i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» </a:t>
            </a:r>
            <a:endParaRPr lang="ru-RU" b="1" i="1" dirty="0">
              <a:solidFill>
                <a:srgbClr val="0000FF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655245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929198"/>
            <a:ext cx="8072494" cy="142876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700" dirty="0" smtClean="0"/>
              <a:t> </a:t>
            </a:r>
            <a:endParaRPr lang="ru-RU" sz="2700" dirty="0">
              <a:solidFill>
                <a:srgbClr val="0000FF"/>
              </a:solidFill>
            </a:endParaRPr>
          </a:p>
        </p:txBody>
      </p:sp>
      <p:pic>
        <p:nvPicPr>
          <p:cNvPr id="4" name="Содержимое 12" descr="20191216_152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714488"/>
            <a:ext cx="7572428" cy="47149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928794" y="285728"/>
            <a:ext cx="6463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latin typeface="Arial Black" pitchFamily="34" charset="0"/>
              </a:rPr>
              <a:t>  </a:t>
            </a:r>
            <a:endParaRPr lang="ru-RU" sz="5400" dirty="0">
              <a:latin typeface="Arial Black" pitchFamily="34" charset="0"/>
            </a:endParaRPr>
          </a:p>
        </p:txBody>
      </p:sp>
      <p:sp>
        <p:nvSpPr>
          <p:cNvPr id="9" name="Выноска со стрелкой вниз 8"/>
          <p:cNvSpPr/>
          <p:nvPr/>
        </p:nvSpPr>
        <p:spPr>
          <a:xfrm rot="1103866">
            <a:off x="6265645" y="2076522"/>
            <a:ext cx="2484534" cy="1175507"/>
          </a:xfrm>
          <a:prstGeom prst="down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 rot="1079396">
            <a:off x="6344990" y="2062591"/>
            <a:ext cx="2373608" cy="754418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Урок – обсуждение   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28662" y="-142900"/>
            <a:ext cx="757242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700" b="1" cap="all" dirty="0" smtClean="0">
                <a:solidFill>
                  <a:prstClr val="black"/>
                </a:solidFill>
                <a:ea typeface="+mj-ea"/>
                <a:cs typeface="+mj-cs"/>
              </a:rPr>
              <a:t/>
            </a:r>
            <a:br>
              <a:rPr lang="ru-RU" sz="2700" b="1" cap="all" dirty="0" smtClean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ru-RU" sz="3200" b="1" cap="all" dirty="0" smtClean="0">
                <a:solidFill>
                  <a:srgbClr val="0000FF"/>
                </a:solidFill>
                <a:ea typeface="+mj-ea"/>
                <a:cs typeface="+mj-cs"/>
              </a:rPr>
              <a:t>«Литературный багаж Пушкина»    </a:t>
            </a:r>
            <a:r>
              <a:rPr lang="ru-RU" sz="2700" b="1" cap="all" dirty="0" smtClean="0">
                <a:solidFill>
                  <a:prstClr val="black"/>
                </a:solidFill>
                <a:ea typeface="+mj-ea"/>
                <a:cs typeface="+mj-cs"/>
              </a:rPr>
              <a:t>обсуждение реализации проекта </a:t>
            </a:r>
            <a:r>
              <a:rPr lang="ru-RU" sz="2700" b="1" cap="all" dirty="0" smtClean="0">
                <a:solidFill>
                  <a:srgbClr val="0000FF"/>
                </a:solidFill>
                <a:ea typeface="+mj-ea"/>
                <a:cs typeface="+mj-cs"/>
              </a:rPr>
              <a:t> </a:t>
            </a:r>
            <a:endParaRPr lang="ru-RU" sz="2700" b="1" cap="all" dirty="0">
              <a:solidFill>
                <a:srgbClr val="0000FF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056964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14325" y="142875"/>
            <a:ext cx="8829675" cy="1214424"/>
          </a:xfrm>
        </p:spPr>
        <p:txBody>
          <a:bodyPr>
            <a:noAutofit/>
          </a:bodyPr>
          <a:lstStyle/>
          <a:p>
            <a:r>
              <a:rPr lang="ru-RU" sz="2800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Проект по произведениям А.С.Пушкина</a:t>
            </a:r>
            <a:br>
              <a:rPr lang="ru-RU" sz="2800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800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«Песнь о вещем Олеге».«Дубровский».</a:t>
            </a:r>
            <a:br>
              <a:rPr lang="ru-RU" sz="2800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800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«Капитанская дочка»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6" name="Содержимое 5" descr="C:\Users\Пользователь\Desktop\20200302_130646.jpg"/>
          <p:cNvPicPr>
            <a:picLocks noGrp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643050"/>
            <a:ext cx="8358246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Выноска со стрелкой вниз 4"/>
          <p:cNvSpPr/>
          <p:nvPr/>
        </p:nvSpPr>
        <p:spPr>
          <a:xfrm rot="20115295">
            <a:off x="188284" y="2056053"/>
            <a:ext cx="3714776" cy="1714512"/>
          </a:xfrm>
          <a:prstGeom prst="downArrowCallout">
            <a:avLst>
              <a:gd name="adj1" fmla="val 25000"/>
              <a:gd name="adj2" fmla="val 19998"/>
              <a:gd name="adj3" fmla="val 25000"/>
              <a:gd name="adj4" fmla="val 6497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b="1" dirty="0" smtClean="0"/>
              <a:t>Исследование самобытности пушкинской эпохи и отражение традиций 19 века в творчестве А.С. Пушкина.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Экспресс- опрос</a:t>
            </a:r>
            <a:endParaRPr lang="ru-RU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5786" y="1643050"/>
            <a:ext cx="5000660" cy="571504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Назовите русских классиков.</a:t>
            </a:r>
            <a:endParaRPr lang="ru-RU" sz="2400" dirty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70" y="2214554"/>
            <a:ext cx="4071966" cy="185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00166" y="4071942"/>
            <a:ext cx="6399022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ru-RU" sz="24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В каком веке жил и творил А.С. Пушкин?</a:t>
            </a:r>
            <a:endParaRPr lang="ru-RU" sz="2400" dirty="0">
              <a:solidFill>
                <a:srgbClr val="0000FF"/>
              </a:solidFill>
              <a:ea typeface="Calibri"/>
              <a:cs typeface="Times New Roman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58" y="4572008"/>
            <a:ext cx="4089504" cy="1789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12976906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ru-RU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Экспресс- опрос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1472" y="1500174"/>
            <a:ext cx="8147248" cy="801778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Какому историческому событию посвящена баллада «Песнь о вещем Олеге»?</a:t>
            </a:r>
            <a:endParaRPr lang="ru-RU" sz="2400" dirty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00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52" y="2357430"/>
            <a:ext cx="4608513" cy="191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42910" y="4357694"/>
            <a:ext cx="6771758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ru-RU" sz="24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Какой теме посвящён роман «Дубровский»?</a:t>
            </a:r>
            <a:endParaRPr lang="ru-RU" sz="2400" dirty="0">
              <a:solidFill>
                <a:srgbClr val="0000FF"/>
              </a:solidFill>
              <a:ea typeface="Calibri"/>
              <a:cs typeface="Times New Roman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2" y="4857760"/>
            <a:ext cx="4608513" cy="177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69108525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936</TotalTime>
  <Words>535</Words>
  <Application>Microsoft Office PowerPoint</Application>
  <PresentationFormat>Экран (4:3)</PresentationFormat>
  <Paragraphs>75</Paragraphs>
  <Slides>23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2" baseType="lpstr">
      <vt:lpstr>Arial</vt:lpstr>
      <vt:lpstr>Adana script</vt:lpstr>
      <vt:lpstr>Monotype Corsiva</vt:lpstr>
      <vt:lpstr>Calibri</vt:lpstr>
      <vt:lpstr>Times New Roman</vt:lpstr>
      <vt:lpstr>Arial Black</vt:lpstr>
      <vt:lpstr>Wingdings</vt:lpstr>
      <vt:lpstr>Courier New</vt:lpstr>
      <vt:lpstr>Тема Office</vt:lpstr>
      <vt:lpstr>Слайд 1</vt:lpstr>
      <vt:lpstr>Актуальность</vt:lpstr>
      <vt:lpstr>Цель проекта </vt:lpstr>
      <vt:lpstr>  Задачи проекта: </vt:lpstr>
      <vt:lpstr>Этапы проекта</vt:lpstr>
      <vt:lpstr>  </vt:lpstr>
      <vt:lpstr>Проект по произведениям А.С.Пушкина «Песнь о вещем Олеге».«Дубровский».  «Капитанская дочка»</vt:lpstr>
      <vt:lpstr>Экспресс- опрос</vt:lpstr>
      <vt:lpstr>Экспресс- опрос</vt:lpstr>
      <vt:lpstr>Экспресс- опрос</vt:lpstr>
      <vt:lpstr> Виртуальные прогулки по музеям Пушкина в Москве и Санкт – Петербурге   </vt:lpstr>
      <vt:lpstr>«И продолжает жить в потомках вечный Пушкин…»  </vt:lpstr>
      <vt:lpstr>«Здесь Пушкиным все дышит и живет»</vt:lpstr>
      <vt:lpstr>Создание коллекции предметов, связанных с циклом произведенийА.С. Пушкина </vt:lpstr>
      <vt:lpstr>И закипела работа…</vt:lpstr>
      <vt:lpstr>И закипела работа…</vt:lpstr>
      <vt:lpstr>Подготовка к защите проекта </vt:lpstr>
      <vt:lpstr>Вернисаж поделок литературного багажа  «Капитанская дочка» </vt:lpstr>
      <vt:lpstr> </vt:lpstr>
      <vt:lpstr>       Вернисаж поделок литературного багажа      «Дубровский»  </vt:lpstr>
      <vt:lpstr>      Вернисаж поделок литературного багажа   «Песнь о вещем Олеге»  </vt:lpstr>
      <vt:lpstr> </vt:lpstr>
      <vt:lpstr>Библиография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Pelirina</dc:creator>
  <cp:lastModifiedBy>Пользователь</cp:lastModifiedBy>
  <cp:revision>103</cp:revision>
  <dcterms:created xsi:type="dcterms:W3CDTF">2016-07-05T16:38:05Z</dcterms:created>
  <dcterms:modified xsi:type="dcterms:W3CDTF">2020-03-26T07:34:31Z</dcterms:modified>
</cp:coreProperties>
</file>